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  <p:sldId id="262" r:id="rId9"/>
    <p:sldId id="264" r:id="rId10"/>
    <p:sldId id="288" r:id="rId11"/>
    <p:sldId id="265" r:id="rId12"/>
    <p:sldId id="266" r:id="rId13"/>
    <p:sldId id="267" r:id="rId14"/>
    <p:sldId id="268" r:id="rId15"/>
    <p:sldId id="269" r:id="rId16"/>
    <p:sldId id="279" r:id="rId17"/>
    <p:sldId id="280" r:id="rId18"/>
    <p:sldId id="281" r:id="rId19"/>
    <p:sldId id="274" r:id="rId20"/>
    <p:sldId id="275" r:id="rId21"/>
    <p:sldId id="276" r:id="rId22"/>
    <p:sldId id="277" r:id="rId23"/>
    <p:sldId id="278" r:id="rId24"/>
    <p:sldId id="270" r:id="rId25"/>
    <p:sldId id="287" r:id="rId26"/>
    <p:sldId id="282" r:id="rId27"/>
    <p:sldId id="283" r:id="rId28"/>
    <p:sldId id="284" r:id="rId29"/>
    <p:sldId id="294" r:id="rId30"/>
    <p:sldId id="299" r:id="rId31"/>
    <p:sldId id="300" r:id="rId32"/>
    <p:sldId id="301" r:id="rId33"/>
    <p:sldId id="302" r:id="rId34"/>
    <p:sldId id="303" r:id="rId35"/>
    <p:sldId id="305" r:id="rId36"/>
    <p:sldId id="306" r:id="rId37"/>
    <p:sldId id="30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E659-EE7A-4C56-96FB-24FE6DB3DE65}" type="datetimeFigureOut">
              <a:rPr lang="en-US" smtClean="0"/>
              <a:pPr/>
              <a:t>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75C43-193A-4CC6-BE61-CA9FE436B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eb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pPr algn="ctr"/>
            <a:r>
              <a:rPr lang="sr-Latn-RS" b="1">
                <a:latin typeface="Sitka Banner" pitchFamily="2" charset="0"/>
                <a:ea typeface="Microsoft YaHei Light" pitchFamily="34" charset="-122"/>
              </a:rPr>
              <a:t>Therapy in ophthalmology</a:t>
            </a:r>
            <a:br>
              <a:rPr lang="sr-Latn-RS" b="1">
                <a:latin typeface="Sitka Banner" pitchFamily="2" charset="0"/>
                <a:ea typeface="Microsoft YaHei Light" pitchFamily="34" charset="-122"/>
              </a:rPr>
            </a:br>
            <a:r>
              <a:rPr lang="sr-Latn-RS" b="1">
                <a:latin typeface="Sitka Banner" pitchFamily="2" charset="0"/>
                <a:ea typeface="Microsoft YaHei Light" pitchFamily="34" charset="-122"/>
              </a:rPr>
              <a:t>Hereditary eye diseases</a:t>
            </a:r>
            <a:endParaRPr lang="en-US" b="1" dirty="0">
              <a:latin typeface="Sitka Banner" pitchFamily="2" charset="0"/>
              <a:ea typeface="Microsoft YaHei Light" pitchFamily="34" charset="-122"/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699792" y="5974432"/>
            <a:ext cx="6400800" cy="694928"/>
          </a:xfrm>
        </p:spPr>
        <p:txBody>
          <a:bodyPr/>
          <a:lstStyle/>
          <a:p>
            <a:pPr algn="r"/>
            <a:r>
              <a:rPr lang="sr-Cyrl-RS" dirty="0">
                <a:solidFill>
                  <a:schemeClr val="tx1"/>
                </a:solidFill>
              </a:rPr>
              <a:t>Доц. др Душан Тодоровић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rmAutofit/>
          </a:bodyPr>
          <a:lstStyle/>
          <a:p>
            <a:r>
              <a:rPr lang="sr-Latn-RS"/>
              <a:t>Drugs in opthalmology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anticholinergics </a:t>
            </a:r>
            <a:endParaRPr lang="sr-Latn-RS"/>
          </a:p>
          <a:p>
            <a:r>
              <a:rPr lang="en-GB"/>
              <a:t>local anesthetics </a:t>
            </a:r>
            <a:endParaRPr lang="sr-Latn-RS"/>
          </a:p>
          <a:p>
            <a:r>
              <a:rPr lang="en-GB"/>
              <a:t>corticosteroids </a:t>
            </a:r>
            <a:endParaRPr lang="sr-Latn-RS"/>
          </a:p>
          <a:p>
            <a:r>
              <a:rPr lang="en-GB"/>
              <a:t>non-steroidal anti-inflammatory drugs </a:t>
            </a:r>
            <a:endParaRPr lang="sr-Latn-RS"/>
          </a:p>
          <a:p>
            <a:r>
              <a:rPr lang="en-GB"/>
              <a:t>antibiotics </a:t>
            </a:r>
            <a:endParaRPr lang="sr-Latn-RS"/>
          </a:p>
          <a:p>
            <a:r>
              <a:rPr lang="en-GB"/>
              <a:t>antiglaucoma drugs </a:t>
            </a:r>
            <a:endParaRPr lang="sr-Latn-RS"/>
          </a:p>
          <a:p>
            <a:r>
              <a:rPr lang="en-GB"/>
              <a:t>artificial tears</a:t>
            </a:r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nticholinergics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/>
              <a:t>block cholinergic receptors in the pupil sphincter and ciliary body (mydriasis and cycloplegia) </a:t>
            </a:r>
            <a:endParaRPr lang="sr-Latn-RS" sz="2800"/>
          </a:p>
          <a:p>
            <a:pPr marL="0" indent="0">
              <a:buNone/>
            </a:pPr>
            <a:endParaRPr lang="sr-Latn-RS" sz="2800"/>
          </a:p>
          <a:p>
            <a:pPr marL="0" indent="0">
              <a:buNone/>
            </a:pPr>
            <a:r>
              <a:rPr lang="en-GB" sz="2800"/>
              <a:t>indications: diagnostic and therapeutic mydriasis, refraction (cycloplegia in children), synechiolysis</a:t>
            </a:r>
            <a:endParaRPr lang="sr-Cyrl-R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nticholinergics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marL="179388" indent="-179388"/>
            <a:r>
              <a:rPr lang="en-GB"/>
              <a:t>atropine 0.5% and 1% (7-14 days) </a:t>
            </a:r>
            <a:endParaRPr lang="sr-Latn-RS"/>
          </a:p>
          <a:p>
            <a:pPr marL="179388" indent="-179388"/>
            <a:r>
              <a:rPr lang="en-GB"/>
              <a:t>homatropine 2% (6h-4 days) </a:t>
            </a:r>
            <a:endParaRPr lang="sr-Latn-RS"/>
          </a:p>
          <a:p>
            <a:pPr marL="179388" indent="-179388"/>
            <a:r>
              <a:rPr lang="en-GB"/>
              <a:t>scopolamine 0.25% (24h) </a:t>
            </a:r>
            <a:endParaRPr lang="sr-Latn-RS"/>
          </a:p>
          <a:p>
            <a:pPr marL="179388" indent="-179388"/>
            <a:r>
              <a:rPr lang="en-GB"/>
              <a:t>tropicamide 0.5% (3h) maximum mydriasis </a:t>
            </a:r>
            <a:endParaRPr lang="sr-Latn-RS"/>
          </a:p>
          <a:p>
            <a:pPr marL="179388" indent="-179388"/>
            <a:endParaRPr lang="sr-Latn-RS"/>
          </a:p>
          <a:p>
            <a:pPr marL="0" indent="0">
              <a:buNone/>
            </a:pPr>
            <a:r>
              <a:rPr lang="en-GB" b="1"/>
              <a:t>side effects</a:t>
            </a:r>
            <a:r>
              <a:rPr lang="en-GB"/>
              <a:t>: acute glaucoma, reduction of GIT motility, dryness of mucous membranes, urine</a:t>
            </a:r>
            <a:r>
              <a:rPr lang="sr-Latn-RS"/>
              <a:t> </a:t>
            </a:r>
            <a:r>
              <a:rPr lang="en-GB"/>
              <a:t>retention, tachycardia... </a:t>
            </a:r>
            <a:endParaRPr lang="sr-Latn-RS"/>
          </a:p>
          <a:p>
            <a:pPr marL="0" indent="0">
              <a:buNone/>
            </a:pPr>
            <a:r>
              <a:rPr lang="en-GB"/>
              <a:t>physostigmine salicylate - antidote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/>
              <a:t>L</a:t>
            </a:r>
            <a:r>
              <a:rPr lang="en-GB"/>
              <a:t>ocal anesthetics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diagnostic and therapeutic procedures (IOP measurement, gonioscopy, removal of corneal foreign bodies, opening of tear ducts, surgical procedures) </a:t>
            </a:r>
            <a:endParaRPr lang="sr-Latn-RS"/>
          </a:p>
          <a:p>
            <a:endParaRPr lang="sr-Latn-RS"/>
          </a:p>
          <a:p>
            <a:r>
              <a:rPr lang="en-GB"/>
              <a:t>tetracaine 0.5% </a:t>
            </a:r>
            <a:r>
              <a:rPr lang="sr-Latn-RS"/>
              <a:t>- </a:t>
            </a:r>
            <a:r>
              <a:rPr lang="en-GB"/>
              <a:t>provides complete anesthesia for 15 minutes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1143000"/>
          </a:xfrm>
        </p:spPr>
        <p:txBody>
          <a:bodyPr/>
          <a:lstStyle/>
          <a:p>
            <a:r>
              <a:rPr lang="sr-Latn-RS"/>
              <a:t>C</a:t>
            </a:r>
            <a:r>
              <a:rPr lang="en-GB"/>
              <a:t>orticosteroids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/>
              <a:t>inhibit phospholipase A2, reducing the production of prostaglandins and leukotrienes </a:t>
            </a:r>
            <a:endParaRPr lang="sr-Latn-RS"/>
          </a:p>
          <a:p>
            <a:r>
              <a:rPr lang="en-GB"/>
              <a:t>local and systemic application </a:t>
            </a:r>
            <a:endParaRPr lang="sr-Latn-RS"/>
          </a:p>
          <a:p>
            <a:r>
              <a:rPr lang="en-GB"/>
              <a:t>clinical effect: reduction of edema, hyperemia, </a:t>
            </a:r>
            <a:r>
              <a:rPr lang="sr-Latn-RS"/>
              <a:t>and </a:t>
            </a:r>
            <a:r>
              <a:rPr lang="en-GB"/>
              <a:t>exudation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hydrocortisone, prednisone, prednisolone, betamethasone, dexamethasone </a:t>
            </a:r>
            <a:endParaRPr lang="sr-Latn-RS"/>
          </a:p>
          <a:p>
            <a:endParaRPr lang="sr-Latn-RS"/>
          </a:p>
          <a:p>
            <a:r>
              <a:rPr lang="en-GB" b="1"/>
              <a:t>local</a:t>
            </a:r>
            <a:r>
              <a:rPr lang="en-GB"/>
              <a:t>: drops, ointments, subconjunctival and intraocular injections</a:t>
            </a:r>
            <a:endParaRPr lang="sr-Latn-RS"/>
          </a:p>
          <a:p>
            <a:r>
              <a:rPr lang="en-GB" b="1"/>
              <a:t>systemic</a:t>
            </a:r>
            <a:r>
              <a:rPr lang="en-GB"/>
              <a:t>: oral, intramuscular</a:t>
            </a:r>
            <a:r>
              <a:rPr lang="sr-Latn-RS"/>
              <a:t> injection</a:t>
            </a:r>
            <a:endParaRPr lang="sr-Cyrl-R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</a:t>
            </a:r>
            <a:r>
              <a:rPr lang="en-GB"/>
              <a:t>orticosteroids </a:t>
            </a:r>
            <a:r>
              <a:rPr lang="sr-Cyrl-RS" dirty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</a:t>
            </a:r>
            <a:r>
              <a:rPr lang="en-GB"/>
              <a:t>orticosteroids </a:t>
            </a:r>
            <a:r>
              <a:rPr lang="sr-Cyrl-RS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/>
              <a:t>indications</a:t>
            </a:r>
            <a:r>
              <a:rPr lang="en-GB"/>
              <a:t>: inflammatory conditions, eye injuries (chemical, perforating, contusion)</a:t>
            </a:r>
            <a:endParaRPr lang="sr-Latn-RS"/>
          </a:p>
          <a:p>
            <a:r>
              <a:rPr lang="en-GB" b="1"/>
              <a:t>contraindications</a:t>
            </a:r>
            <a:r>
              <a:rPr lang="en-GB"/>
              <a:t>: herpes simplex keratitis, fungal and viral </a:t>
            </a:r>
            <a:r>
              <a:rPr lang="sr-Latn-RS"/>
              <a:t>infections</a:t>
            </a:r>
            <a:r>
              <a:rPr lang="en-GB"/>
              <a:t> </a:t>
            </a:r>
            <a:endParaRPr lang="sr-Latn-RS"/>
          </a:p>
          <a:p>
            <a:r>
              <a:rPr lang="en-GB" b="1"/>
              <a:t>side effects</a:t>
            </a:r>
            <a:r>
              <a:rPr lang="en-GB"/>
              <a:t>: </a:t>
            </a:r>
            <a:r>
              <a:rPr lang="sr-Latn-RS"/>
              <a:t>peptic </a:t>
            </a:r>
            <a:r>
              <a:rPr lang="en-GB"/>
              <a:t>ulcer, osteoporosis, immunosuppression, hypertension, </a:t>
            </a:r>
            <a:r>
              <a:rPr lang="sr-Latn-RS" u="sng"/>
              <a:t>glaucoma and</a:t>
            </a:r>
            <a:r>
              <a:rPr lang="en-GB" u="sng"/>
              <a:t> cataract</a:t>
            </a:r>
            <a:r>
              <a:rPr lang="sr-Latn-RS" u="sng"/>
              <a:t> development</a:t>
            </a:r>
            <a:endParaRPr lang="en-US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rmAutofit/>
          </a:bodyPr>
          <a:lstStyle/>
          <a:p>
            <a:r>
              <a:rPr lang="sr-Latn-RS"/>
              <a:t>N</a:t>
            </a:r>
            <a:r>
              <a:rPr lang="en-GB"/>
              <a:t>on-steroidal anti-inflammatory</a:t>
            </a:r>
            <a:r>
              <a:rPr lang="sr-Latn-RS"/>
              <a:t>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GB"/>
              <a:t>reduce the synthesis of prostaglandins by inhibiting the cyclooxygenase enzyme</a:t>
            </a:r>
            <a:endParaRPr lang="sr-Latn-RS"/>
          </a:p>
          <a:p>
            <a:r>
              <a:rPr lang="en-GB"/>
              <a:t> diclofenac, fluriprofen </a:t>
            </a:r>
            <a:endParaRPr lang="sr-Latn-RS"/>
          </a:p>
          <a:p>
            <a:endParaRPr lang="sr-Latn-RS"/>
          </a:p>
          <a:p>
            <a:r>
              <a:rPr lang="en-GB" b="1"/>
              <a:t>indications</a:t>
            </a:r>
            <a:r>
              <a:rPr lang="en-GB"/>
              <a:t>: intraocular inflammatory conditions </a:t>
            </a:r>
            <a:endParaRPr lang="sr-Latn-RS"/>
          </a:p>
          <a:p>
            <a:r>
              <a:rPr lang="en-GB" b="1"/>
              <a:t>side effects</a:t>
            </a:r>
            <a:r>
              <a:rPr lang="en-GB"/>
              <a:t>: temporary blurring of vision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ntibiotics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lvl="1" indent="-269875">
              <a:buFont typeface="Arial" pitchFamily="34" charset="0"/>
              <a:buChar char="•"/>
            </a:pPr>
            <a:r>
              <a:rPr lang="en-GB"/>
              <a:t>drops, ointments, subconjunctival, intraocular injections, peroral, </a:t>
            </a:r>
            <a:endParaRPr lang="sr-Latn-RS"/>
          </a:p>
          <a:p>
            <a:pPr marL="269875" lvl="1" indent="-269875">
              <a:buFont typeface="Arial" pitchFamily="34" charset="0"/>
              <a:buChar char="•"/>
            </a:pPr>
            <a:r>
              <a:rPr lang="en-GB"/>
              <a:t>parenteral bacterial infections of the anterior segment of the eye </a:t>
            </a:r>
            <a:endParaRPr lang="sr-Latn-RS"/>
          </a:p>
          <a:p>
            <a:pPr marL="269875" lvl="1" indent="-269875">
              <a:buFont typeface="Arial" pitchFamily="34" charset="0"/>
              <a:buChar char="•"/>
            </a:pPr>
            <a:endParaRPr lang="sr-Latn-RS"/>
          </a:p>
          <a:p>
            <a:pPr marL="269875" lvl="1" indent="-269875">
              <a:buFont typeface="Arial" pitchFamily="34" charset="0"/>
              <a:buChar char="•"/>
            </a:pPr>
            <a:r>
              <a:rPr lang="en-GB"/>
              <a:t>local therapy take care of the systemic effects of antibiotics, mutual interactions, allergies... </a:t>
            </a:r>
            <a:endParaRPr lang="sr-Latn-RS"/>
          </a:p>
          <a:p>
            <a:pPr marL="269875" lvl="1" indent="-269875">
              <a:buFont typeface="Arial" pitchFamily="34" charset="0"/>
              <a:buChar char="•"/>
            </a:pPr>
            <a:endParaRPr lang="sr-Latn-RS"/>
          </a:p>
          <a:p>
            <a:pPr marL="269875" lvl="1" indent="-269875">
              <a:buFont typeface="Arial" pitchFamily="34" charset="0"/>
              <a:buChar char="•"/>
            </a:pPr>
            <a:r>
              <a:rPr lang="en-GB" b="1"/>
              <a:t>virostatics, antifungal drugs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ntiglaucoma drugs 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-269875"/>
            <a:r>
              <a:rPr lang="en-GB"/>
              <a:t>reduce the production of aqueous humor</a:t>
            </a:r>
            <a:endParaRPr lang="sr-Latn-RS"/>
          </a:p>
          <a:p>
            <a:pPr marL="269875" indent="-269875"/>
            <a:r>
              <a:rPr lang="en-GB"/>
              <a:t> increase swelling of the aqueous humor</a:t>
            </a:r>
            <a:endParaRPr lang="sr-Latn-RS"/>
          </a:p>
          <a:p>
            <a:pPr marL="269875" indent="-269875"/>
            <a:endParaRPr lang="sr-Latn-RS"/>
          </a:p>
          <a:p>
            <a:pPr marL="269875" indent="-269875"/>
            <a:r>
              <a:rPr lang="en-GB"/>
              <a:t>local and systemic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Drug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the therapeutic effect of the administered drug depends on the </a:t>
            </a:r>
            <a:r>
              <a:rPr lang="en-GB" u="sng"/>
              <a:t>concentration</a:t>
            </a:r>
            <a:r>
              <a:rPr lang="en-GB"/>
              <a:t> and </a:t>
            </a:r>
            <a:r>
              <a:rPr lang="sr-Latn-RS" u="sng"/>
              <a:t>time</a:t>
            </a:r>
            <a:r>
              <a:rPr lang="sr-Latn-RS"/>
              <a:t> </a:t>
            </a:r>
            <a:r>
              <a:rPr lang="en-GB"/>
              <a:t>of contact with the ocular structures</a:t>
            </a:r>
            <a:endParaRPr lang="sr-Latn-RS"/>
          </a:p>
          <a:p>
            <a:r>
              <a:rPr lang="en-GB" b="1"/>
              <a:t> hematocular barrier </a:t>
            </a:r>
            <a:r>
              <a:rPr lang="en-GB"/>
              <a:t>- ciliary body and retina (external and internal hematoretinal barrier)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</a:t>
            </a:r>
            <a:r>
              <a:rPr lang="en-GB"/>
              <a:t>ntiglaucoma drugs</a:t>
            </a:r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6558F18-D558-6441-F989-B8742E2EFF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7200" y="1556792"/>
            <a:ext cx="821925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cholinergics </a:t>
            </a:r>
            <a:endParaRPr kumimoji="0" lang="sr-Latn-RS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adrenergic agonists </a:t>
            </a:r>
            <a:endParaRPr kumimoji="0" lang="sr-Latn-RS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adrenergic antagonists </a:t>
            </a:r>
            <a:endParaRPr kumimoji="0" lang="sr-Latn-RS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carbonic anhydrase inhibitors </a:t>
            </a:r>
            <a:endParaRPr kumimoji="0" lang="sr-Latn-RS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prostaglandin derivatives </a:t>
            </a:r>
            <a:endParaRPr kumimoji="0" lang="sr-Latn-RS" altLang="en-US" sz="3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hyperosmolar drugs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Cholinergic</a:t>
            </a:r>
            <a:r>
              <a:rPr kumimoji="0" lang="sr-Latn-R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drugs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/>
              <a:t>stimulate muscarinic receptors in the pupillary sphincter and the ciliary body (increases the swelling of the aqueous humor, causes miosis - opens the iridocorneal angle) </a:t>
            </a:r>
            <a:endParaRPr lang="sr-Latn-RS"/>
          </a:p>
          <a:p>
            <a:pPr marL="0" indent="0">
              <a:buNone/>
            </a:pPr>
            <a:endParaRPr lang="sr-Latn-RS"/>
          </a:p>
          <a:p>
            <a:pPr marL="0" indent="0">
              <a:buNone/>
            </a:pPr>
            <a:r>
              <a:rPr lang="en-GB"/>
              <a:t>pilocarpine 1-4% </a:t>
            </a:r>
            <a:endParaRPr lang="sr-Latn-RS"/>
          </a:p>
          <a:p>
            <a:pPr marL="0" indent="0">
              <a:buNone/>
            </a:pPr>
            <a:endParaRPr lang="sr-Latn-RS"/>
          </a:p>
          <a:p>
            <a:pPr marL="0" indent="0">
              <a:buNone/>
            </a:pPr>
            <a:r>
              <a:rPr lang="en-GB" b="1"/>
              <a:t>side effects</a:t>
            </a:r>
            <a:r>
              <a:rPr lang="en-GB"/>
              <a:t>: miosis, </a:t>
            </a:r>
            <a:r>
              <a:rPr lang="sr-Latn-RS"/>
              <a:t>inflammation </a:t>
            </a:r>
            <a:r>
              <a:rPr lang="en-GB"/>
              <a:t>in CA, cataractogenesis</a:t>
            </a:r>
            <a:endParaRPr lang="sr-Cyrl-R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Адренергички агонисти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/>
              <a:t>смањују </a:t>
            </a:r>
            <a:r>
              <a:rPr lang="sr-Cyrl-RS" dirty="0"/>
              <a:t>стварање очне водице и повећавају отицање увеосклералним путем</a:t>
            </a:r>
          </a:p>
          <a:p>
            <a:pPr marL="0" indent="0">
              <a:buNone/>
            </a:pPr>
            <a:endParaRPr lang="sr-Cyrl-RS" dirty="0"/>
          </a:p>
          <a:p>
            <a:pPr marL="269875" indent="-269875"/>
            <a:r>
              <a:rPr lang="sr-Cyrl-RS" dirty="0"/>
              <a:t>бримонидин, </a:t>
            </a:r>
            <a:r>
              <a:rPr lang="sr-Cyrl-RS"/>
              <a:t>апраклонидин </a:t>
            </a:r>
            <a:endParaRPr lang="sr-Cyrl-R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en-US"/>
              <a:t>A</a:t>
            </a: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drenergic agonists </a:t>
            </a:r>
            <a:endParaRPr kumimoji="0" lang="sr-Latn-RS" altLang="en-US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block β receptors, reducing the production of aqueous humor </a:t>
            </a:r>
            <a:endParaRPr lang="sr-Latn-RS"/>
          </a:p>
          <a:p>
            <a:r>
              <a:rPr lang="en-GB"/>
              <a:t>non-selective: timolol 0.5% (β1 and β2 receptors) </a:t>
            </a:r>
            <a:endParaRPr lang="sr-Latn-RS"/>
          </a:p>
          <a:p>
            <a:r>
              <a:rPr lang="en-GB"/>
              <a:t>selective: betaxolol (β1 receptors) </a:t>
            </a:r>
            <a:endParaRPr lang="sr-Latn-RS"/>
          </a:p>
          <a:p>
            <a:r>
              <a:rPr lang="en-GB"/>
              <a:t>side effects: allergic conjunctivitis, punctiform corneal epithelial defects, </a:t>
            </a:r>
            <a:r>
              <a:rPr lang="en-GB" b="1"/>
              <a:t>bronchospasm, bradycardia</a:t>
            </a:r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en-US"/>
              <a:t>C</a:t>
            </a: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arbonic anhydrase inhibitors </a:t>
            </a:r>
            <a:endParaRPr kumimoji="0" lang="sr-Latn-RS" altLang="en-US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reduce the production of aqueous humor </a:t>
            </a:r>
            <a:endParaRPr lang="sr-Latn-RS"/>
          </a:p>
          <a:p>
            <a:r>
              <a:rPr lang="en-GB"/>
              <a:t>local: dorzolamide, brinzolamide </a:t>
            </a:r>
            <a:endParaRPr lang="sr-Latn-RS"/>
          </a:p>
          <a:p>
            <a:endParaRPr lang="sr-Latn-RS"/>
          </a:p>
          <a:p>
            <a:r>
              <a:rPr lang="en-GB"/>
              <a:t>systemic: acetazolamide </a:t>
            </a:r>
            <a:endParaRPr lang="sr-Latn-RS"/>
          </a:p>
          <a:p>
            <a:endParaRPr lang="sr-Latn-RS"/>
          </a:p>
          <a:p>
            <a:r>
              <a:rPr lang="en-GB"/>
              <a:t>side effects, gastrointestinal </a:t>
            </a:r>
            <a:r>
              <a:rPr lang="sr-Latn-RS"/>
              <a:t>obstruction</a:t>
            </a:r>
            <a:r>
              <a:rPr lang="en-GB"/>
              <a:t>, formation of renal calculi, bone marrow suppression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Combined drugs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/>
              <a:t>Cosopt (</a:t>
            </a:r>
            <a:r>
              <a:rPr lang="en-GB"/>
              <a:t>timolol, dorzolamide</a:t>
            </a:r>
            <a:r>
              <a:rPr lang="sr-Cyrl-RS"/>
              <a:t>)</a:t>
            </a:r>
            <a:endParaRPr lang="sr-Latn-RS" dirty="0"/>
          </a:p>
          <a:p>
            <a:r>
              <a:rPr lang="sr-Latn-RS"/>
              <a:t>Xalacom</a:t>
            </a:r>
            <a:r>
              <a:rPr lang="sr-Cyrl-RS"/>
              <a:t> (</a:t>
            </a:r>
            <a:r>
              <a:rPr lang="en-GB"/>
              <a:t>timolol, latanoprost</a:t>
            </a:r>
            <a:r>
              <a:rPr lang="sr-Cyrl-RS"/>
              <a:t>)</a:t>
            </a:r>
            <a:endParaRPr lang="sr-Latn-RS" dirty="0"/>
          </a:p>
          <a:p>
            <a:endParaRPr lang="sr-Latn-RS"/>
          </a:p>
          <a:p>
            <a:r>
              <a:rPr lang="en-GB"/>
              <a:t>easier application, better compliance, increased efficiency</a:t>
            </a:r>
            <a:endParaRPr lang="sr-Cyrl-R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en-US"/>
              <a:t>P</a:t>
            </a: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rostaglandin derivatives </a:t>
            </a:r>
            <a:endParaRPr kumimoji="0" lang="sr-Latn-RS" altLang="en-US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increase the intrascleral path of aqueous humor outflow </a:t>
            </a:r>
            <a:endParaRPr lang="sr-Latn-RS"/>
          </a:p>
          <a:p>
            <a:r>
              <a:rPr lang="en-GB"/>
              <a:t>latanoprost, travoprost, bimatoprost </a:t>
            </a:r>
            <a:endParaRPr lang="sr-Latn-RS"/>
          </a:p>
          <a:p>
            <a:endParaRPr lang="sr-Latn-RS"/>
          </a:p>
          <a:p>
            <a:r>
              <a:rPr lang="en-GB"/>
              <a:t>side effects: hyperemia, eyelash growth, periocular hyperpigmentation; </a:t>
            </a:r>
            <a:r>
              <a:rPr lang="en-GB" u="sng"/>
              <a:t>they do not give systemic</a:t>
            </a:r>
            <a:r>
              <a:rPr lang="sr-Latn-RS" u="sng"/>
              <a:t> side effects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RS" altLang="en-US"/>
              <a:t>H</a:t>
            </a: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yperosmolar drugs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small molecular weight, do not cross the hemato-ocular barrier, remain intravascular, increasing serum osmolarity</a:t>
            </a:r>
            <a:r>
              <a:rPr lang="sr-Latn-RS"/>
              <a:t> </a:t>
            </a:r>
          </a:p>
          <a:p>
            <a:pPr marL="0" indent="0">
              <a:buNone/>
            </a:pPr>
            <a:endParaRPr lang="sr-Latn-RS"/>
          </a:p>
          <a:p>
            <a:pPr marL="0" indent="0">
              <a:buNone/>
            </a:pPr>
            <a:r>
              <a:rPr lang="en-GB"/>
              <a:t>mannitol 20%, glycerol 50% </a:t>
            </a:r>
            <a:endParaRPr lang="sr-Latn-RS"/>
          </a:p>
          <a:p>
            <a:pPr marL="0" indent="0">
              <a:buNone/>
            </a:pPr>
            <a:endParaRPr lang="sr-Latn-RS"/>
          </a:p>
          <a:p>
            <a:pPr marL="0" indent="0">
              <a:buNone/>
            </a:pPr>
            <a:r>
              <a:rPr lang="en-GB"/>
              <a:t>side effects: cardiovascular </a:t>
            </a:r>
            <a:r>
              <a:rPr lang="sr-Latn-RS"/>
              <a:t>volume increase</a:t>
            </a:r>
            <a:r>
              <a:rPr lang="en-GB"/>
              <a:t>, urine retention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Arteficial eyedrops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GB"/>
              <a:t>Drops</a:t>
            </a:r>
            <a:r>
              <a:rPr lang="sr-Latn-RS"/>
              <a:t>, gels</a:t>
            </a:r>
            <a:r>
              <a:rPr lang="en-GB"/>
              <a:t>: sodium hyaluronate, Hypromellose</a:t>
            </a:r>
            <a:endParaRPr lang="sr-Latn-RS"/>
          </a:p>
          <a:p>
            <a:r>
              <a:rPr lang="en-GB"/>
              <a:t>indications: dry eye)</a:t>
            </a:r>
            <a:r>
              <a:rPr lang="sr-Latn-RS"/>
              <a:t>, </a:t>
            </a:r>
            <a:r>
              <a:rPr lang="en-GB"/>
              <a:t>stimulation of epithelization after corneal and conjunctival epithelium damage </a:t>
            </a:r>
            <a:endParaRPr lang="sr-Latn-RS"/>
          </a:p>
          <a:p>
            <a:r>
              <a:rPr lang="en-GB"/>
              <a:t>it is recommended to use without preservatives (bezalkonium chloride)</a:t>
            </a:r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sr-Latn-RS" sz="4000"/>
              <a:t>Application of </a:t>
            </a:r>
            <a:r>
              <a:rPr lang="en-GB" sz="4000"/>
              <a:t>eye prostheses</a:t>
            </a:r>
            <a:endParaRPr lang="en-US" sz="4000" dirty="0"/>
          </a:p>
        </p:txBody>
      </p:sp>
      <p:pic>
        <p:nvPicPr>
          <p:cNvPr id="29699" name="Picture 5" descr="thumbna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878944"/>
            <a:ext cx="2586236" cy="193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thumbnail"/>
          <p:cNvPicPr>
            <a:picLocks noChangeAspect="1" noChangeArrowheads="1"/>
          </p:cNvPicPr>
          <p:nvPr/>
        </p:nvPicPr>
        <p:blipFill>
          <a:blip r:embed="rId3" cstate="print"/>
          <a:srcRect b="15967"/>
          <a:stretch>
            <a:fillRect/>
          </a:stretch>
        </p:blipFill>
        <p:spPr bwMode="auto">
          <a:xfrm>
            <a:off x="1043608" y="198884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0" descr="thumbna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149080"/>
            <a:ext cx="28194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11"/>
          <p:cNvSpPr txBox="1">
            <a:spLocks noChangeArrowheads="1"/>
          </p:cNvSpPr>
          <p:nvPr/>
        </p:nvSpPr>
        <p:spPr bwMode="auto">
          <a:xfrm>
            <a:off x="1295400" y="6096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9704" name="Picture 20" descr="Image Detai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4898" y="4293096"/>
            <a:ext cx="3122802" cy="207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1520" y="148478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indications</a:t>
            </a:r>
            <a:r>
              <a:rPr lang="en-GB" sz="2400"/>
              <a:t>: after severe </a:t>
            </a:r>
            <a:r>
              <a:rPr lang="sr-Latn-RS" sz="2400"/>
              <a:t>eye </a:t>
            </a:r>
            <a:r>
              <a:rPr lang="en-GB" sz="2400"/>
              <a:t>injuries, tumors, severe infections</a:t>
            </a: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/>
              <a:t>Usually as eye </a:t>
            </a:r>
            <a:r>
              <a:rPr lang="en-GB"/>
              <a:t>drops and ointments</a:t>
            </a:r>
            <a:endParaRPr lang="sr-Cyrl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D57046-C543-6D86-3659-AFB7993F6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8476"/>
            <a:ext cx="3127543" cy="1735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250F61-E61F-B73A-D1D0-D2CEBFEB5B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438" y="3429000"/>
            <a:ext cx="3126513" cy="173521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>
                <a:ea typeface="Microsoft YaHei Light" pitchFamily="34" charset="-122"/>
                <a:cs typeface="Times New Roman" panose="02020603050405020304" pitchFamily="18" charset="0"/>
              </a:rPr>
              <a:t>Hereditary eye diseases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so far, 25,000 genes have been identified in the human genome, but the number is not final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the manifestation of the disease is expected in 50% of the </a:t>
            </a:r>
            <a:r>
              <a:rPr lang="sr-Latn-RS"/>
              <a:t>children </a:t>
            </a:r>
            <a:r>
              <a:rPr lang="en-GB"/>
              <a:t>, </a:t>
            </a:r>
            <a:r>
              <a:rPr lang="sr-Latn-RS"/>
              <a:t>if </a:t>
            </a:r>
            <a:r>
              <a:rPr lang="en-GB"/>
              <a:t>one of the parents is a heterozygous </a:t>
            </a:r>
            <a:endParaRPr lang="sr-Latn-RS"/>
          </a:p>
          <a:p>
            <a:pPr marL="0" indent="0">
              <a:buNone/>
            </a:pPr>
            <a:endParaRPr lang="sr-Latn-RS"/>
          </a:p>
          <a:p>
            <a:pPr marL="0" indent="0">
              <a:buNone/>
            </a:pPr>
            <a:r>
              <a:rPr lang="en-GB"/>
              <a:t>corneal stromal reticular dystrophy, </a:t>
            </a:r>
            <a:r>
              <a:rPr lang="sr-Latn-RS"/>
              <a:t>r</a:t>
            </a:r>
            <a:r>
              <a:rPr lang="en-GB"/>
              <a:t>etinitis pigmentosa</a:t>
            </a:r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663EC37-23C6-3EDF-681E-10570AC51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9711"/>
            <a:ext cx="773961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Autosomal dominant inheritance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55094-BBB1-73AD-2D1B-BCC21CC14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06" y="4812814"/>
            <a:ext cx="2409825" cy="1895475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the disease manifests only when both alleles are mutated </a:t>
            </a:r>
            <a:endParaRPr lang="sr-Latn-RS"/>
          </a:p>
          <a:p>
            <a:endParaRPr lang="sr-Latn-RS"/>
          </a:p>
          <a:p>
            <a:pPr marL="0" indent="0">
              <a:buNone/>
            </a:pPr>
            <a:r>
              <a:rPr lang="en-GB"/>
              <a:t>albinism, certain forms of glaucoma, refractive anomalies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3B2EA64-69A5-9A66-4C45-2D7A1ADE01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231229"/>
            <a:ext cx="773673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Autosomal recessive inheritance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78B4B6-227D-AF74-985A-E6420C905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549733"/>
            <a:ext cx="3161195" cy="207948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en-GB"/>
              <a:t>Recessive inheritance linked to the X chromosome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r>
              <a:rPr lang="sr-Latn-RS"/>
              <a:t>males</a:t>
            </a:r>
            <a:r>
              <a:rPr lang="en-GB"/>
              <a:t> are affected (have only one X chromosome, so even a recessive mutation leads to the manifestation of the disease) </a:t>
            </a:r>
            <a:endParaRPr lang="sr-Latn-RS"/>
          </a:p>
          <a:p>
            <a:r>
              <a:rPr lang="en-GB"/>
              <a:t>the affected father transmits the mutation to all his daughters, but not to any of his sons</a:t>
            </a:r>
            <a:endParaRPr lang="sr-Latn-RS"/>
          </a:p>
          <a:p>
            <a:endParaRPr lang="sr-Latn-RS"/>
          </a:p>
          <a:p>
            <a:r>
              <a:rPr lang="en-GB"/>
              <a:t> color deviation anomalies in the red-green axis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sr-Latn-RS"/>
              <a:t>M</a:t>
            </a:r>
            <a:r>
              <a:rPr lang="en-GB"/>
              <a:t>itochondrial DNA</a:t>
            </a:r>
            <a:r>
              <a:rPr lang="sr-Latn-RS"/>
              <a:t> </a:t>
            </a:r>
            <a:r>
              <a:rPr lang="en-GB"/>
              <a:t>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en-GB"/>
              <a:t>trait/disease determined in mitochondrial DNA genes it is transmitted exclusively from mother to child </a:t>
            </a:r>
            <a:endParaRPr lang="sr-Latn-RS"/>
          </a:p>
          <a:p>
            <a:endParaRPr lang="sr-Latn-RS"/>
          </a:p>
          <a:p>
            <a:r>
              <a:rPr lang="en-GB"/>
              <a:t>Leber's optic atrophy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CD255-C1C1-38C5-C9F6-8F3F961455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825682"/>
            <a:ext cx="3536486" cy="189059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inheritance is determined by a greater number of genes, as well as by the influence of the environment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BF47BE0-0408-BD5B-79FF-26655F7B2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8543"/>
            <a:ext cx="61484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Multifactorial inheritance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Genetic counseling centers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determination of the risk for the occurrence of certain hereditary diseases </a:t>
            </a:r>
            <a:endParaRPr lang="sr-Latn-RS"/>
          </a:p>
          <a:p>
            <a:r>
              <a:rPr lang="en-GB"/>
              <a:t>marriage between relatives multiplies the risk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3C7429-10D2-E4BB-C1D2-9E4C86855A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40" y="1231984"/>
            <a:ext cx="5759320" cy="43940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conjunctival sac</a:t>
            </a:r>
            <a:r>
              <a:rPr lang="sr-Latn-RS"/>
              <a:t>us volume</a:t>
            </a:r>
            <a:r>
              <a:rPr lang="en-GB"/>
              <a:t> is 7 µl </a:t>
            </a:r>
            <a:endParaRPr lang="sr-Latn-RS"/>
          </a:p>
          <a:p>
            <a:r>
              <a:rPr lang="en-GB"/>
              <a:t>after instillation of 1 drop, the volume increases to 30 µl </a:t>
            </a:r>
            <a:endParaRPr lang="sr-Latn-RS"/>
          </a:p>
          <a:p>
            <a:r>
              <a:rPr lang="en-GB"/>
              <a:t>the volume of 1 drop of locally applied medicine is 30 to 75 µl </a:t>
            </a:r>
            <a:endParaRPr lang="sr-Latn-RS"/>
          </a:p>
          <a:p>
            <a:r>
              <a:rPr lang="en-GB"/>
              <a:t>through the nasolacrimal duct, the drug reaches the nasopharynx and oropharynx, where a part undergoes absorption into the systemic circulation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patients very often receive more than one topically applied drug </a:t>
            </a:r>
            <a:endParaRPr lang="sr-Latn-RS"/>
          </a:p>
          <a:p>
            <a:r>
              <a:rPr lang="en-GB"/>
              <a:t>when a second drug is administered 30s after the first, that first reduces its effect by 45%; after 2 minutes, reduces by 17%; </a:t>
            </a:r>
            <a:endParaRPr lang="sr-Latn-RS"/>
          </a:p>
          <a:p>
            <a:endParaRPr lang="sr-Latn-RS"/>
          </a:p>
          <a:p>
            <a:r>
              <a:rPr lang="en-GB" b="1"/>
              <a:t>5-10 minutes mandatory time period between the application of two drugs</a:t>
            </a:r>
            <a:endParaRPr lang="en-US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/>
              <a:t>most drugs enter the eye through the cornea </a:t>
            </a:r>
            <a:endParaRPr lang="sr-Latn-RS"/>
          </a:p>
          <a:p>
            <a:r>
              <a:rPr lang="sr-Latn-RS"/>
              <a:t>c</a:t>
            </a:r>
            <a:r>
              <a:rPr lang="en-GB"/>
              <a:t>orneal "fat-water-fat" sandwich </a:t>
            </a:r>
            <a:endParaRPr lang="sr-Latn-RS"/>
          </a:p>
          <a:p>
            <a:r>
              <a:rPr lang="en-GB"/>
              <a:t>drugs with dual solubility are best </a:t>
            </a:r>
            <a:r>
              <a:rPr lang="sr-Latn-RS"/>
              <a:t>to be </a:t>
            </a:r>
            <a:r>
              <a:rPr lang="en-GB"/>
              <a:t>absorbed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0D9F9E-F60D-668A-E44D-4ECDD9BD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73016"/>
            <a:ext cx="3141712" cy="315573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drug absorption depends on its molecular weight, electrolyte composition, surface tension, viscosity...</a:t>
            </a:r>
            <a:endParaRPr lang="sr-Cyrl-R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  <p:pic>
        <p:nvPicPr>
          <p:cNvPr id="1026" name="Picture 2" descr="D:\Users\Korisnik\Desktop\oo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348" y="4384501"/>
            <a:ext cx="3393100" cy="1852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/>
              <a:t>Drug elimination </a:t>
            </a:r>
            <a:endParaRPr lang="sr-Latn-RS" b="1"/>
          </a:p>
          <a:p>
            <a:pPr>
              <a:buNone/>
            </a:pPr>
            <a:endParaRPr lang="sr-Latn-RS" b="1"/>
          </a:p>
          <a:p>
            <a:r>
              <a:rPr lang="en-GB"/>
              <a:t>tears and nasolacrimal system (most part) </a:t>
            </a:r>
            <a:endParaRPr lang="sr-Latn-RS"/>
          </a:p>
          <a:p>
            <a:r>
              <a:rPr lang="en-GB"/>
              <a:t>tear film and limbal blood vessels (small part) </a:t>
            </a:r>
            <a:endParaRPr lang="sr-Latn-RS"/>
          </a:p>
          <a:p>
            <a:r>
              <a:rPr lang="en-GB"/>
              <a:t>from the CA along with the aqueous humor through</a:t>
            </a:r>
            <a:r>
              <a:rPr lang="sr-Latn-RS"/>
              <a:t> </a:t>
            </a:r>
            <a:r>
              <a:rPr lang="en-GB"/>
              <a:t>the trabeculum</a:t>
            </a:r>
            <a:r>
              <a:rPr lang="sr-Latn-RS"/>
              <a:t> meshwoek</a:t>
            </a:r>
            <a:r>
              <a:rPr lang="en-GB"/>
              <a:t>, venous system, enzyme systems</a:t>
            </a:r>
            <a:endParaRPr lang="en-US" sz="31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Local therapy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Eyedrops application </a:t>
            </a:r>
            <a:r>
              <a:rPr lang="sr-Cyrl-RS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Autofit/>
          </a:bodyPr>
          <a:lstStyle/>
          <a:p>
            <a:r>
              <a:rPr lang="en-GB" sz="2400"/>
              <a:t>wash your hands </a:t>
            </a:r>
            <a:endParaRPr lang="sr-Latn-RS" sz="2400"/>
          </a:p>
          <a:p>
            <a:r>
              <a:rPr lang="en-GB" sz="2400"/>
              <a:t>the patient's head is easily thrown back </a:t>
            </a:r>
            <a:endParaRPr lang="sr-Latn-RS" sz="2400"/>
          </a:p>
          <a:p>
            <a:r>
              <a:rPr lang="en-GB" sz="2400"/>
              <a:t>gently pull the lower lid down </a:t>
            </a:r>
            <a:endParaRPr lang="sr-Latn-RS" sz="2400"/>
          </a:p>
          <a:p>
            <a:r>
              <a:rPr lang="en-GB" sz="2400"/>
              <a:t>apply 1 drop or 1 cm of ointment in the lower fornix without touching the ocular tissue </a:t>
            </a:r>
            <a:endParaRPr lang="sr-Latn-RS" sz="2400"/>
          </a:p>
          <a:p>
            <a:r>
              <a:rPr lang="en-GB" sz="2400"/>
              <a:t>hold the lid for a few seconds </a:t>
            </a:r>
            <a:endParaRPr lang="sr-Latn-RS" sz="2400"/>
          </a:p>
          <a:p>
            <a:r>
              <a:rPr lang="en-GB" sz="2400"/>
              <a:t>instruct the patient to look down and release the eyelid slightly </a:t>
            </a:r>
            <a:endParaRPr lang="sr-Latn-RS" sz="2400"/>
          </a:p>
          <a:p>
            <a:r>
              <a:rPr lang="en-GB" sz="2400"/>
              <a:t>use the finger to perform punctal occlusion for 2 minutes </a:t>
            </a:r>
            <a:endParaRPr lang="sr-Latn-RS" sz="2400"/>
          </a:p>
          <a:p>
            <a:r>
              <a:rPr lang="en-GB" sz="2400" b="1"/>
              <a:t>take care of systemic side effects of locally applied </a:t>
            </a:r>
            <a:r>
              <a:rPr lang="sr-Latn-RS" sz="2400" b="1"/>
              <a:t>drug </a:t>
            </a:r>
          </a:p>
          <a:p>
            <a:r>
              <a:rPr lang="en-GB" sz="2400" b="1"/>
              <a:t>do not cover the eye in case of chemical injuries</a:t>
            </a:r>
            <a:endParaRPr lang="sr-Cyrl-RS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1153</Words>
  <Application>Microsoft Office PowerPoint</Application>
  <PresentationFormat>On-screen Show (4:3)</PresentationFormat>
  <Paragraphs>169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Microsoft YaHei Light</vt:lpstr>
      <vt:lpstr>Arial</vt:lpstr>
      <vt:lpstr>Calibri</vt:lpstr>
      <vt:lpstr>Sitka Banner</vt:lpstr>
      <vt:lpstr>Times New Roman</vt:lpstr>
      <vt:lpstr>Office Theme</vt:lpstr>
      <vt:lpstr>Therapy in ophthalmology Hereditary eye diseases</vt:lpstr>
      <vt:lpstr>Drug application</vt:lpstr>
      <vt:lpstr>Local therapy</vt:lpstr>
      <vt:lpstr>Local therapy</vt:lpstr>
      <vt:lpstr>Local therapy</vt:lpstr>
      <vt:lpstr>Local therapy</vt:lpstr>
      <vt:lpstr>Local therapy</vt:lpstr>
      <vt:lpstr>Local therapy</vt:lpstr>
      <vt:lpstr>Eyedrops application  </vt:lpstr>
      <vt:lpstr>Drugs in opthalmology</vt:lpstr>
      <vt:lpstr>Anticholinergics </vt:lpstr>
      <vt:lpstr>Anticholinergics </vt:lpstr>
      <vt:lpstr>Local anesthetics  </vt:lpstr>
      <vt:lpstr>Corticosteroids  </vt:lpstr>
      <vt:lpstr>Corticosteroids  </vt:lpstr>
      <vt:lpstr>Corticosteroids  </vt:lpstr>
      <vt:lpstr>Non-steroidal anti-inflammatory drugs</vt:lpstr>
      <vt:lpstr>Antibiotics</vt:lpstr>
      <vt:lpstr>Antiglaucoma drugs </vt:lpstr>
      <vt:lpstr>Antiglaucoma drugs</vt:lpstr>
      <vt:lpstr>Cholinergic drugs</vt:lpstr>
      <vt:lpstr>Адренергички агонисти</vt:lpstr>
      <vt:lpstr>Adrenergic agonists </vt:lpstr>
      <vt:lpstr>Carbonic anhydrase inhibitors </vt:lpstr>
      <vt:lpstr>Combined drugs </vt:lpstr>
      <vt:lpstr>Prostaglandin derivatives </vt:lpstr>
      <vt:lpstr>Hyperosmolar drugs </vt:lpstr>
      <vt:lpstr>Arteficial eyedrops</vt:lpstr>
      <vt:lpstr>Application of eye prostheses</vt:lpstr>
      <vt:lpstr>Hereditary eye diseases</vt:lpstr>
      <vt:lpstr>PowerPoint Presentation</vt:lpstr>
      <vt:lpstr>Autosomal recessive inheritance </vt:lpstr>
      <vt:lpstr>Recessive inheritance linked to the X chromosome</vt:lpstr>
      <vt:lpstr>Mitochondrial DNA inheritance</vt:lpstr>
      <vt:lpstr>PowerPoint Presentation</vt:lpstr>
      <vt:lpstr>Genetic counseling centers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Терапијски поступци у офталмологији.  Наследана обољења ока</dc:title>
  <dc:creator>Korisnik</dc:creator>
  <cp:lastModifiedBy>Gaga</cp:lastModifiedBy>
  <cp:revision>77</cp:revision>
  <dcterms:created xsi:type="dcterms:W3CDTF">2022-08-23T14:24:45Z</dcterms:created>
  <dcterms:modified xsi:type="dcterms:W3CDTF">2024-01-30T23:10:43Z</dcterms:modified>
</cp:coreProperties>
</file>